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60" y="1416"/>
      </p:cViewPr>
      <p:guideLst>
        <p:guide orient="horz" pos="288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 u="heavy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600" b="0" i="0" u="heavy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89397" y="1462660"/>
            <a:ext cx="10813203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50942" y="3072510"/>
            <a:ext cx="10486812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 u="heavy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43534" y="1249807"/>
            <a:ext cx="490220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4800" spc="-10" dirty="0"/>
              <a:t>利益相反提示方法</a:t>
            </a:r>
            <a:endParaRPr sz="4800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2374942" y="3072511"/>
            <a:ext cx="8216858" cy="16722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u="none" dirty="0">
                <a:solidFill>
                  <a:srgbClr val="FF0000"/>
                </a:solidFill>
              </a:rPr>
              <a:t>口演発表</a:t>
            </a:r>
            <a:r>
              <a:rPr u="none" dirty="0"/>
              <a:t>は</a:t>
            </a:r>
            <a:r>
              <a:rPr spc="-20" dirty="0"/>
              <a:t>演題名の次のスライド</a:t>
            </a:r>
            <a:r>
              <a:rPr u="none" spc="-30" dirty="0"/>
              <a:t>で開示</a:t>
            </a:r>
          </a:p>
          <a:p>
            <a:pPr marL="21590">
              <a:spcBef>
                <a:spcPts val="4320"/>
              </a:spcBef>
            </a:pPr>
            <a:r>
              <a:rPr u="none" spc="-35" dirty="0">
                <a:solidFill>
                  <a:srgbClr val="FF0000"/>
                </a:solidFill>
              </a:rPr>
              <a:t>ポスター発表</a:t>
            </a:r>
            <a:r>
              <a:rPr u="none" dirty="0"/>
              <a:t>は</a:t>
            </a:r>
            <a:r>
              <a:rPr spc="-30" dirty="0"/>
              <a:t>ポスターの最下部</a:t>
            </a:r>
            <a:r>
              <a:rPr u="none" spc="-20" dirty="0"/>
              <a:t>に開示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18653" y="1412748"/>
            <a:ext cx="8354695" cy="2493645"/>
          </a:xfrm>
          <a:custGeom>
            <a:avLst/>
            <a:gdLst/>
            <a:ahLst/>
            <a:cxnLst/>
            <a:rect l="l" t="t" r="r" b="b"/>
            <a:pathLst>
              <a:path w="8354695" h="2493645">
                <a:moveTo>
                  <a:pt x="0" y="0"/>
                </a:moveTo>
                <a:lnTo>
                  <a:pt x="8354568" y="0"/>
                </a:lnTo>
                <a:lnTo>
                  <a:pt x="8354568" y="2493264"/>
                </a:lnTo>
                <a:lnTo>
                  <a:pt x="0" y="2493264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89399" y="1462660"/>
            <a:ext cx="10813203" cy="130484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spc="-50" dirty="0"/>
              <a:t>リハビリテーション・ケア合同研究大会</a:t>
            </a:r>
          </a:p>
          <a:p>
            <a:pPr algn="ctr">
              <a:spcBef>
                <a:spcPts val="5"/>
              </a:spcBef>
            </a:pPr>
            <a:r>
              <a:rPr sz="4400" spc="-20" dirty="0"/>
              <a:t>ＣＯＩ開示</a:t>
            </a:r>
            <a:endParaRPr sz="4400" dirty="0"/>
          </a:p>
        </p:txBody>
      </p:sp>
      <p:sp>
        <p:nvSpPr>
          <p:cNvPr id="4" name="object 4"/>
          <p:cNvSpPr txBox="1"/>
          <p:nvPr/>
        </p:nvSpPr>
        <p:spPr>
          <a:xfrm>
            <a:off x="4381500" y="3100959"/>
            <a:ext cx="34290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2806065" algn="l"/>
              </a:tabLst>
            </a:pPr>
            <a:r>
              <a:rPr lang="ja-JP" altLang="en-US" sz="2400" dirty="0">
                <a:latin typeface="ＭＳ Ｐゴシック"/>
                <a:cs typeface="ＭＳ Ｐゴシック"/>
              </a:rPr>
              <a:t>筆頭演者</a:t>
            </a:r>
            <a:r>
              <a:rPr sz="2400" dirty="0">
                <a:latin typeface="ＭＳ Ｐゴシック"/>
                <a:cs typeface="ＭＳ Ｐゴシック"/>
              </a:rPr>
              <a:t>名</a:t>
            </a:r>
            <a:r>
              <a:rPr sz="2400" spc="-25" dirty="0">
                <a:latin typeface="ＭＳ Ｐゴシック"/>
                <a:cs typeface="ＭＳ Ｐゴシック"/>
              </a:rPr>
              <a:t>：○○</a:t>
            </a:r>
            <a:r>
              <a:rPr lang="ja-JP" altLang="en-US" sz="2400" dirty="0">
                <a:latin typeface="ＭＳ Ｐゴシック"/>
                <a:cs typeface="ＭＳ Ｐゴシック"/>
              </a:rPr>
              <a:t> </a:t>
            </a:r>
            <a:r>
              <a:rPr sz="2400" spc="-25" dirty="0">
                <a:latin typeface="ＭＳ Ｐゴシック"/>
                <a:cs typeface="ＭＳ Ｐゴシック"/>
              </a:rPr>
              <a:t>○○</a:t>
            </a:r>
            <a:endParaRPr sz="2400" dirty="0">
              <a:latin typeface="ＭＳ Ｐゴシック"/>
              <a:cs typeface="ＭＳ Ｐゴシック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39671" y="4698174"/>
            <a:ext cx="7312659" cy="10013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3840"/>
              </a:lnSpc>
              <a:spcBef>
                <a:spcPts val="100"/>
              </a:spcBef>
            </a:pPr>
            <a:r>
              <a:rPr sz="3200" spc="-20" dirty="0">
                <a:latin typeface="ＭＳ Ｐゴシック"/>
                <a:cs typeface="ＭＳ Ｐゴシック"/>
              </a:rPr>
              <a:t>演題発表に関連し、発表者らに開示すべき</a:t>
            </a:r>
            <a:endParaRPr sz="3200" dirty="0">
              <a:latin typeface="ＭＳ Ｐゴシック"/>
              <a:cs typeface="ＭＳ Ｐゴシック"/>
            </a:endParaRPr>
          </a:p>
          <a:p>
            <a:pPr marL="12700" algn="ctr"/>
            <a:r>
              <a:rPr sz="3200" spc="-10" dirty="0">
                <a:latin typeface="ＭＳ Ｐゴシック"/>
                <a:cs typeface="ＭＳ Ｐゴシック"/>
              </a:rPr>
              <a:t>COI</a:t>
            </a:r>
            <a:r>
              <a:rPr sz="3200" spc="-15" dirty="0">
                <a:latin typeface="ＭＳ Ｐゴシック"/>
                <a:cs typeface="ＭＳ Ｐゴシック"/>
              </a:rPr>
              <a:t>関係にある企業などはありません。</a:t>
            </a:r>
            <a:endParaRPr sz="3200" dirty="0">
              <a:latin typeface="ＭＳ Ｐゴシック"/>
              <a:cs typeface="ＭＳ Ｐゴシック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91869" y="405384"/>
            <a:ext cx="8208645" cy="206248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58419" rIns="0" bIns="0" rtlCol="0">
            <a:spAutoFit/>
          </a:bodyPr>
          <a:lstStyle/>
          <a:p>
            <a:pPr algn="ctr">
              <a:spcBef>
                <a:spcPts val="459"/>
              </a:spcBef>
            </a:pPr>
            <a:r>
              <a:rPr sz="3600" spc="-50" dirty="0">
                <a:latin typeface="ＭＳ Ｐゴシック"/>
                <a:cs typeface="ＭＳ Ｐゴシック"/>
              </a:rPr>
              <a:t>リハビリテーション・ケア合同研究大会</a:t>
            </a:r>
            <a:endParaRPr sz="3600" dirty="0">
              <a:latin typeface="ＭＳ Ｐゴシック"/>
              <a:cs typeface="ＭＳ Ｐゴシック"/>
            </a:endParaRPr>
          </a:p>
          <a:p>
            <a:pPr algn="ctr">
              <a:spcBef>
                <a:spcPts val="30"/>
              </a:spcBef>
            </a:pPr>
            <a:r>
              <a:rPr sz="4400" spc="-20" dirty="0">
                <a:latin typeface="ＭＳ Ｐゴシック"/>
                <a:cs typeface="ＭＳ Ｐゴシック"/>
              </a:rPr>
              <a:t>ＣＯＩ開示</a:t>
            </a:r>
            <a:endParaRPr sz="4400" dirty="0">
              <a:latin typeface="ＭＳ Ｐゴシック"/>
              <a:cs typeface="ＭＳ Ｐゴシック"/>
            </a:endParaRPr>
          </a:p>
          <a:p>
            <a:pPr marL="635" algn="ctr">
              <a:spcBef>
                <a:spcPts val="2815"/>
              </a:spcBef>
              <a:tabLst>
                <a:tab pos="2794000" algn="l"/>
              </a:tabLst>
            </a:pPr>
            <a:r>
              <a:rPr lang="ja-JP" altLang="en-US" sz="2400" dirty="0">
                <a:latin typeface="ＭＳ Ｐゴシック"/>
                <a:cs typeface="ＭＳ Ｐゴシック"/>
              </a:rPr>
              <a:t>筆頭演者</a:t>
            </a:r>
            <a:r>
              <a:rPr sz="2400" dirty="0">
                <a:latin typeface="ＭＳ Ｐゴシック"/>
                <a:cs typeface="ＭＳ Ｐゴシック"/>
              </a:rPr>
              <a:t>名</a:t>
            </a:r>
            <a:r>
              <a:rPr sz="2400" spc="-25" dirty="0">
                <a:latin typeface="ＭＳ Ｐゴシック"/>
                <a:cs typeface="ＭＳ Ｐゴシック"/>
              </a:rPr>
              <a:t>：○○</a:t>
            </a:r>
            <a:r>
              <a:rPr lang="ja-JP" altLang="en-US" sz="2400" dirty="0">
                <a:latin typeface="ＭＳ Ｐゴシック"/>
                <a:cs typeface="ＭＳ Ｐゴシック"/>
              </a:rPr>
              <a:t> </a:t>
            </a:r>
            <a:r>
              <a:rPr sz="2400" spc="-25" dirty="0">
                <a:latin typeface="ＭＳ Ｐゴシック"/>
                <a:cs typeface="ＭＳ Ｐゴシック"/>
              </a:rPr>
              <a:t>○○</a:t>
            </a:r>
            <a:endParaRPr sz="2400" dirty="0">
              <a:latin typeface="ＭＳ Ｐゴシック"/>
              <a:cs typeface="ＭＳ Ｐゴシック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53483" y="2640623"/>
            <a:ext cx="80765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spc="-35" dirty="0">
                <a:latin typeface="ＭＳ Ｐゴシック"/>
                <a:cs typeface="ＭＳ Ｐゴシック"/>
              </a:rPr>
              <a:t>演題発表に関連し、開示すべき</a:t>
            </a:r>
            <a:r>
              <a:rPr sz="2400" spc="-10" dirty="0">
                <a:latin typeface="ＭＳ Ｐゴシック"/>
                <a:cs typeface="ＭＳ Ｐゴシック"/>
              </a:rPr>
              <a:t>COI</a:t>
            </a:r>
            <a:r>
              <a:rPr sz="2400" spc="-30" dirty="0">
                <a:latin typeface="ＭＳ Ｐゴシック"/>
                <a:cs typeface="ＭＳ Ｐゴシック"/>
              </a:rPr>
              <a:t>関係にある企業などとして、</a:t>
            </a:r>
            <a:endParaRPr sz="2400" dirty="0">
              <a:latin typeface="ＭＳ Ｐゴシック"/>
              <a:cs typeface="ＭＳ Ｐゴシック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60663" y="3024671"/>
            <a:ext cx="575945" cy="19227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7620" algn="just">
              <a:lnSpc>
                <a:spcPts val="3010"/>
              </a:lnSpc>
              <a:spcBef>
                <a:spcPts val="90"/>
              </a:spcBef>
            </a:pPr>
            <a:r>
              <a:rPr sz="2400" spc="-30" dirty="0">
                <a:latin typeface="ＭＳ Ｐゴシック"/>
                <a:cs typeface="ＭＳ Ｐゴシック"/>
              </a:rPr>
              <a:t>なしなしなし</a:t>
            </a:r>
            <a:endParaRPr sz="2400">
              <a:latin typeface="ＭＳ Ｐゴシック"/>
              <a:cs typeface="ＭＳ Ｐゴシック"/>
            </a:endParaRPr>
          </a:p>
          <a:p>
            <a:pPr marL="12700" marR="47625">
              <a:lnSpc>
                <a:spcPts val="3010"/>
              </a:lnSpc>
            </a:pPr>
            <a:r>
              <a:rPr sz="2400" spc="-30" dirty="0">
                <a:latin typeface="ＭＳ Ｐゴシック"/>
                <a:cs typeface="ＭＳ Ｐゴシック"/>
              </a:rPr>
              <a:t>なしなし</a:t>
            </a:r>
            <a:endParaRPr sz="2400">
              <a:latin typeface="ＭＳ Ｐゴシック"/>
              <a:cs typeface="ＭＳ Ｐゴシック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60390" y="3024671"/>
            <a:ext cx="3378200" cy="3454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spc="-15" dirty="0">
                <a:latin typeface="ＭＳ Ｐゴシック"/>
                <a:cs typeface="ＭＳ Ｐゴシック"/>
              </a:rPr>
              <a:t>①顧問：</a:t>
            </a:r>
            <a:endParaRPr sz="2400" dirty="0">
              <a:latin typeface="ＭＳ Ｐゴシック"/>
              <a:cs typeface="ＭＳ Ｐゴシック"/>
            </a:endParaRPr>
          </a:p>
          <a:p>
            <a:pPr marL="12700">
              <a:spcBef>
                <a:spcPts val="130"/>
              </a:spcBef>
            </a:pPr>
            <a:r>
              <a:rPr sz="2400" spc="-10" dirty="0">
                <a:latin typeface="ＭＳ Ｐゴシック"/>
                <a:cs typeface="ＭＳ Ｐゴシック"/>
              </a:rPr>
              <a:t>②株保有・利益：</a:t>
            </a:r>
            <a:endParaRPr sz="2400" dirty="0">
              <a:latin typeface="ＭＳ Ｐゴシック"/>
              <a:cs typeface="ＭＳ Ｐゴシック"/>
            </a:endParaRPr>
          </a:p>
          <a:p>
            <a:pPr marL="12700">
              <a:spcBef>
                <a:spcPts val="135"/>
              </a:spcBef>
            </a:pPr>
            <a:r>
              <a:rPr sz="2400" spc="-10" dirty="0">
                <a:latin typeface="ＭＳ Ｐゴシック"/>
                <a:cs typeface="ＭＳ Ｐゴシック"/>
              </a:rPr>
              <a:t>③特許使用料：</a:t>
            </a:r>
            <a:endParaRPr sz="2400" dirty="0">
              <a:latin typeface="ＭＳ Ｐゴシック"/>
              <a:cs typeface="ＭＳ Ｐゴシック"/>
            </a:endParaRPr>
          </a:p>
          <a:p>
            <a:pPr marL="12700">
              <a:spcBef>
                <a:spcPts val="140"/>
              </a:spcBef>
            </a:pPr>
            <a:r>
              <a:rPr sz="2400" spc="-10" dirty="0">
                <a:latin typeface="ＭＳ Ｐゴシック"/>
                <a:cs typeface="ＭＳ Ｐゴシック"/>
              </a:rPr>
              <a:t>④講演料：</a:t>
            </a:r>
            <a:endParaRPr sz="2400" dirty="0">
              <a:latin typeface="ＭＳ Ｐゴシック"/>
              <a:cs typeface="ＭＳ Ｐゴシック"/>
            </a:endParaRPr>
          </a:p>
          <a:p>
            <a:pPr marL="12700">
              <a:spcBef>
                <a:spcPts val="135"/>
              </a:spcBef>
            </a:pPr>
            <a:r>
              <a:rPr sz="2400" spc="-10" dirty="0">
                <a:latin typeface="ＭＳ Ｐゴシック"/>
                <a:cs typeface="ＭＳ Ｐゴシック"/>
              </a:rPr>
              <a:t>⑤原稿料：</a:t>
            </a:r>
            <a:endParaRPr sz="2400" dirty="0">
              <a:latin typeface="ＭＳ Ｐゴシック"/>
              <a:cs typeface="ＭＳ Ｐゴシック"/>
            </a:endParaRPr>
          </a:p>
          <a:p>
            <a:pPr marL="12700">
              <a:spcBef>
                <a:spcPts val="130"/>
              </a:spcBef>
            </a:pPr>
            <a:r>
              <a:rPr sz="2400" spc="-5" dirty="0">
                <a:latin typeface="ＭＳ Ｐゴシック"/>
                <a:cs typeface="ＭＳ Ｐゴシック"/>
              </a:rPr>
              <a:t>⑥受託研究・共同研究費：</a:t>
            </a:r>
            <a:endParaRPr sz="2400" dirty="0">
              <a:latin typeface="ＭＳ Ｐゴシック"/>
              <a:cs typeface="ＭＳ Ｐゴシック"/>
            </a:endParaRPr>
          </a:p>
          <a:p>
            <a:pPr marL="12700">
              <a:spcBef>
                <a:spcPts val="145"/>
              </a:spcBef>
            </a:pPr>
            <a:r>
              <a:rPr sz="2400" spc="-10" dirty="0">
                <a:latin typeface="ＭＳ Ｐゴシック"/>
                <a:cs typeface="ＭＳ Ｐゴシック"/>
              </a:rPr>
              <a:t>⑦奨学寄付金：</a:t>
            </a:r>
            <a:endParaRPr sz="2400" dirty="0">
              <a:latin typeface="ＭＳ Ｐゴシック"/>
              <a:cs typeface="ＭＳ Ｐゴシック"/>
            </a:endParaRPr>
          </a:p>
          <a:p>
            <a:pPr marL="12700">
              <a:spcBef>
                <a:spcPts val="130"/>
              </a:spcBef>
            </a:pPr>
            <a:r>
              <a:rPr sz="2400" spc="-10" dirty="0">
                <a:latin typeface="ＭＳ Ｐゴシック"/>
                <a:cs typeface="ＭＳ Ｐゴシック"/>
              </a:rPr>
              <a:t>⑧寄付講座所属：</a:t>
            </a:r>
            <a:endParaRPr sz="2400" dirty="0">
              <a:latin typeface="ＭＳ Ｐゴシック"/>
              <a:cs typeface="ＭＳ Ｐゴシック"/>
            </a:endParaRPr>
          </a:p>
          <a:p>
            <a:pPr marL="12700">
              <a:spcBef>
                <a:spcPts val="135"/>
              </a:spcBef>
            </a:pPr>
            <a:r>
              <a:rPr sz="2400" spc="-20" dirty="0">
                <a:latin typeface="ＭＳ Ｐゴシック"/>
                <a:cs typeface="ＭＳ Ｐゴシック"/>
              </a:rPr>
              <a:t>⑨贈答品などの報酬：</a:t>
            </a:r>
            <a:endParaRPr sz="2400" dirty="0">
              <a:latin typeface="ＭＳ Ｐゴシック"/>
              <a:cs typeface="ＭＳ Ｐゴシック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64650" y="4938815"/>
            <a:ext cx="2150110" cy="15405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275">
              <a:spcBef>
                <a:spcPts val="100"/>
              </a:spcBef>
            </a:pPr>
            <a:r>
              <a:rPr sz="2400" spc="-15" dirty="0">
                <a:latin typeface="ＭＳ Ｐゴシック"/>
                <a:cs typeface="ＭＳ Ｐゴシック"/>
              </a:rPr>
              <a:t>○○製薬</a:t>
            </a:r>
            <a:endParaRPr sz="2400">
              <a:latin typeface="ＭＳ Ｐゴシック"/>
              <a:cs typeface="ＭＳ Ｐゴシック"/>
            </a:endParaRPr>
          </a:p>
          <a:p>
            <a:pPr marL="12700">
              <a:spcBef>
                <a:spcPts val="140"/>
              </a:spcBef>
            </a:pPr>
            <a:r>
              <a:rPr sz="2400" spc="-15" dirty="0">
                <a:latin typeface="ＭＳ Ｐゴシック"/>
                <a:cs typeface="ＭＳ Ｐゴシック"/>
              </a:rPr>
              <a:t>○○製薬</a:t>
            </a:r>
            <a:endParaRPr sz="2400">
              <a:latin typeface="ＭＳ Ｐゴシック"/>
              <a:cs typeface="ＭＳ Ｐゴシック"/>
            </a:endParaRPr>
          </a:p>
          <a:p>
            <a:pPr marL="80645" marR="5080" indent="17780">
              <a:lnSpc>
                <a:spcPct val="104600"/>
              </a:lnSpc>
            </a:pPr>
            <a:r>
              <a:rPr sz="2400" spc="-25" dirty="0">
                <a:latin typeface="ＭＳ Ｐゴシック"/>
                <a:cs typeface="ＭＳ Ｐゴシック"/>
              </a:rPr>
              <a:t>あり</a:t>
            </a:r>
            <a:r>
              <a:rPr sz="2400" dirty="0">
                <a:latin typeface="ＭＳ Ｐゴシック"/>
                <a:cs typeface="ＭＳ Ｐゴシック"/>
              </a:rPr>
              <a:t>（○○製薬</a:t>
            </a:r>
            <a:r>
              <a:rPr sz="2400" spc="-50" dirty="0">
                <a:latin typeface="ＭＳ Ｐゴシック"/>
                <a:cs typeface="ＭＳ Ｐゴシック"/>
              </a:rPr>
              <a:t>）</a:t>
            </a:r>
            <a:r>
              <a:rPr sz="2400" spc="-30" dirty="0">
                <a:latin typeface="ＭＳ Ｐゴシック"/>
                <a:cs typeface="ＭＳ Ｐゴシック"/>
              </a:rPr>
              <a:t>なし</a:t>
            </a:r>
            <a:endParaRPr sz="2400">
              <a:latin typeface="ＭＳ Ｐゴシック"/>
              <a:cs typeface="ＭＳ Ｐゴシック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17614" y="3213355"/>
            <a:ext cx="3657600" cy="1375377"/>
          </a:xfrm>
          <a:prstGeom prst="rect">
            <a:avLst/>
          </a:prstGeom>
          <a:ln w="25400">
            <a:solidFill>
              <a:srgbClr val="FF0000"/>
            </a:solidFill>
          </a:ln>
        </p:spPr>
        <p:txBody>
          <a:bodyPr vert="horz" wrap="square" lIns="0" tIns="264795" rIns="0" bIns="0" rtlCol="0">
            <a:spAutoFit/>
          </a:bodyPr>
          <a:lstStyle/>
          <a:p>
            <a:pPr marL="417195" marR="412750" indent="220979">
              <a:spcBef>
                <a:spcPts val="2085"/>
              </a:spcBef>
            </a:pPr>
            <a:r>
              <a:rPr sz="2400" spc="-30" dirty="0">
                <a:solidFill>
                  <a:srgbClr val="FF0000"/>
                </a:solidFill>
                <a:latin typeface="ＭＳ Ｐゴシック"/>
                <a:cs typeface="ＭＳ Ｐゴシック"/>
              </a:rPr>
              <a:t>開示すべき内容が</a:t>
            </a:r>
            <a:r>
              <a:rPr sz="2400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ＭＳ Ｐゴシック"/>
                <a:cs typeface="ＭＳ Ｐゴシック"/>
              </a:rPr>
              <a:t>過去</a:t>
            </a:r>
            <a:r>
              <a:rPr sz="2400" u="heavy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1</a:t>
            </a:r>
            <a:r>
              <a:rPr sz="2400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ＭＳ Ｐゴシック"/>
                <a:cs typeface="ＭＳ Ｐゴシック"/>
              </a:rPr>
              <a:t>年間</a:t>
            </a:r>
            <a:r>
              <a:rPr sz="2400" spc="-35" dirty="0">
                <a:solidFill>
                  <a:srgbClr val="FF0000"/>
                </a:solidFill>
                <a:latin typeface="ＭＳ Ｐゴシック"/>
                <a:cs typeface="ＭＳ Ｐゴシック"/>
              </a:rPr>
              <a:t>にある項目</a:t>
            </a:r>
            <a:endParaRPr sz="2400" dirty="0">
              <a:latin typeface="ＭＳ Ｐゴシック"/>
              <a:cs typeface="ＭＳ Ｐゴシック"/>
            </a:endParaRPr>
          </a:p>
          <a:p>
            <a:pPr marL="1217295"/>
            <a:r>
              <a:rPr sz="2400" spc="-15" dirty="0">
                <a:solidFill>
                  <a:srgbClr val="FF0000"/>
                </a:solidFill>
                <a:latin typeface="ＭＳ Ｐゴシック"/>
                <a:cs typeface="ＭＳ Ｐゴシック"/>
              </a:rPr>
              <a:t>のみ記載</a:t>
            </a:r>
            <a:endParaRPr sz="2400" dirty="0">
              <a:latin typeface="ＭＳ Ｐゴシック"/>
              <a:cs typeface="ＭＳ Ｐゴシック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8554467" y="4928870"/>
            <a:ext cx="839469" cy="892810"/>
            <a:chOff x="7030466" y="4928870"/>
            <a:chExt cx="839469" cy="892810"/>
          </a:xfrm>
        </p:grpSpPr>
        <p:sp>
          <p:nvSpPr>
            <p:cNvPr id="9" name="object 9"/>
            <p:cNvSpPr/>
            <p:nvPr/>
          </p:nvSpPr>
          <p:spPr>
            <a:xfrm>
              <a:off x="7043166" y="4941570"/>
              <a:ext cx="814069" cy="867410"/>
            </a:xfrm>
            <a:custGeom>
              <a:avLst/>
              <a:gdLst/>
              <a:ahLst/>
              <a:cxnLst/>
              <a:rect l="l" t="t" r="r" b="b"/>
              <a:pathLst>
                <a:path w="814070" h="867410">
                  <a:moveTo>
                    <a:pt x="813816" y="0"/>
                  </a:moveTo>
                  <a:lnTo>
                    <a:pt x="642442" y="0"/>
                  </a:lnTo>
                  <a:lnTo>
                    <a:pt x="642442" y="393344"/>
                  </a:lnTo>
                  <a:lnTo>
                    <a:pt x="635845" y="442438"/>
                  </a:lnTo>
                  <a:lnTo>
                    <a:pt x="617229" y="486552"/>
                  </a:lnTo>
                  <a:lnTo>
                    <a:pt x="588354" y="523927"/>
                  </a:lnTo>
                  <a:lnTo>
                    <a:pt x="550979" y="552802"/>
                  </a:lnTo>
                  <a:lnTo>
                    <a:pt x="506865" y="571418"/>
                  </a:lnTo>
                  <a:lnTo>
                    <a:pt x="457771" y="578015"/>
                  </a:lnTo>
                  <a:lnTo>
                    <a:pt x="203454" y="578015"/>
                  </a:lnTo>
                  <a:lnTo>
                    <a:pt x="203454" y="460247"/>
                  </a:lnTo>
                  <a:lnTo>
                    <a:pt x="0" y="663701"/>
                  </a:lnTo>
                  <a:lnTo>
                    <a:pt x="203454" y="867155"/>
                  </a:lnTo>
                  <a:lnTo>
                    <a:pt x="203454" y="749388"/>
                  </a:lnTo>
                  <a:lnTo>
                    <a:pt x="457771" y="749388"/>
                  </a:lnTo>
                  <a:lnTo>
                    <a:pt x="506083" y="746138"/>
                  </a:lnTo>
                  <a:lnTo>
                    <a:pt x="552420" y="736670"/>
                  </a:lnTo>
                  <a:lnTo>
                    <a:pt x="596358" y="721408"/>
                  </a:lnTo>
                  <a:lnTo>
                    <a:pt x="637472" y="700777"/>
                  </a:lnTo>
                  <a:lnTo>
                    <a:pt x="675338" y="675201"/>
                  </a:lnTo>
                  <a:lnTo>
                    <a:pt x="709531" y="645104"/>
                  </a:lnTo>
                  <a:lnTo>
                    <a:pt x="739628" y="610910"/>
                  </a:lnTo>
                  <a:lnTo>
                    <a:pt x="765204" y="573045"/>
                  </a:lnTo>
                  <a:lnTo>
                    <a:pt x="785835" y="531931"/>
                  </a:lnTo>
                  <a:lnTo>
                    <a:pt x="801097" y="487993"/>
                  </a:lnTo>
                  <a:lnTo>
                    <a:pt x="810565" y="441656"/>
                  </a:lnTo>
                  <a:lnTo>
                    <a:pt x="813816" y="393344"/>
                  </a:lnTo>
                  <a:lnTo>
                    <a:pt x="813816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043166" y="4941570"/>
              <a:ext cx="814069" cy="867410"/>
            </a:xfrm>
            <a:custGeom>
              <a:avLst/>
              <a:gdLst/>
              <a:ahLst/>
              <a:cxnLst/>
              <a:rect l="l" t="t" r="r" b="b"/>
              <a:pathLst>
                <a:path w="814070" h="867410">
                  <a:moveTo>
                    <a:pt x="813816" y="0"/>
                  </a:moveTo>
                  <a:lnTo>
                    <a:pt x="813816" y="393344"/>
                  </a:lnTo>
                  <a:lnTo>
                    <a:pt x="810565" y="441656"/>
                  </a:lnTo>
                  <a:lnTo>
                    <a:pt x="801097" y="487993"/>
                  </a:lnTo>
                  <a:lnTo>
                    <a:pt x="785835" y="531931"/>
                  </a:lnTo>
                  <a:lnTo>
                    <a:pt x="765204" y="573045"/>
                  </a:lnTo>
                  <a:lnTo>
                    <a:pt x="739628" y="610910"/>
                  </a:lnTo>
                  <a:lnTo>
                    <a:pt x="709531" y="645104"/>
                  </a:lnTo>
                  <a:lnTo>
                    <a:pt x="675338" y="675201"/>
                  </a:lnTo>
                  <a:lnTo>
                    <a:pt x="637472" y="700777"/>
                  </a:lnTo>
                  <a:lnTo>
                    <a:pt x="596358" y="721408"/>
                  </a:lnTo>
                  <a:lnTo>
                    <a:pt x="552420" y="736670"/>
                  </a:lnTo>
                  <a:lnTo>
                    <a:pt x="506083" y="746138"/>
                  </a:lnTo>
                  <a:lnTo>
                    <a:pt x="457771" y="749388"/>
                  </a:lnTo>
                  <a:lnTo>
                    <a:pt x="203454" y="749388"/>
                  </a:lnTo>
                  <a:lnTo>
                    <a:pt x="203454" y="867155"/>
                  </a:lnTo>
                  <a:lnTo>
                    <a:pt x="0" y="663701"/>
                  </a:lnTo>
                  <a:lnTo>
                    <a:pt x="203454" y="460247"/>
                  </a:lnTo>
                  <a:lnTo>
                    <a:pt x="203454" y="578015"/>
                  </a:lnTo>
                  <a:lnTo>
                    <a:pt x="457771" y="578015"/>
                  </a:lnTo>
                  <a:lnTo>
                    <a:pt x="506865" y="571418"/>
                  </a:lnTo>
                  <a:lnTo>
                    <a:pt x="550979" y="552802"/>
                  </a:lnTo>
                  <a:lnTo>
                    <a:pt x="588354" y="523927"/>
                  </a:lnTo>
                  <a:lnTo>
                    <a:pt x="617229" y="486552"/>
                  </a:lnTo>
                  <a:lnTo>
                    <a:pt x="635845" y="442438"/>
                  </a:lnTo>
                  <a:lnTo>
                    <a:pt x="642442" y="393344"/>
                  </a:lnTo>
                  <a:lnTo>
                    <a:pt x="642442" y="0"/>
                  </a:lnTo>
                  <a:lnTo>
                    <a:pt x="813816" y="0"/>
                  </a:lnTo>
                  <a:close/>
                </a:path>
              </a:pathLst>
            </a:custGeom>
            <a:ln w="254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80</Words>
  <Application>Microsoft Office PowerPoint</Application>
  <PresentationFormat>ワイド画面</PresentationFormat>
  <Paragraphs>28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6" baseType="lpstr">
      <vt:lpstr>ＭＳ Ｐゴシック</vt:lpstr>
      <vt:lpstr>Calibri</vt:lpstr>
      <vt:lpstr>Office Theme</vt:lpstr>
      <vt:lpstr>利益相反提示方法</vt:lpstr>
      <vt:lpstr>リハビリテーション・ケア合同研究大会 ＣＯＩ開示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Preferred Customer</dc:creator>
  <cp:lastModifiedBy>15 冨迫 巧</cp:lastModifiedBy>
  <cp:revision>1</cp:revision>
  <dcterms:created xsi:type="dcterms:W3CDTF">2024-12-24T01:08:12Z</dcterms:created>
  <dcterms:modified xsi:type="dcterms:W3CDTF">2024-12-24T02:08:16Z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2023-09-10T00:00:00Z</vt:filetime>
  </property>
  <property fmtid="{D5CDD505-2E9C-101B-9397-08002B2CF9AE}" pid="3" name="Creator">
    <vt:lpwstr>PowerPoint 用 Acrobat PDFMaker 23</vt:lpwstr>
  </property>
  <property fmtid="{D5CDD505-2E9C-101B-9397-08002B2CF9AE}" pid="4" name="LastSaved">
    <vt:filetime>2024-12-24T00:00:00Z</vt:filetime>
  </property>
  <property fmtid="{D5CDD505-2E9C-101B-9397-08002B2CF9AE}" pid="5" name="Producer">
    <vt:lpwstr>Adobe PDF Library 23.3.60</vt:lpwstr>
  </property>
</Properties>
</file>